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57" r:id="rId3"/>
    <p:sldId id="259" r:id="rId4"/>
    <p:sldId id="260" r:id="rId5"/>
    <p:sldId id="280" r:id="rId6"/>
    <p:sldId id="268" r:id="rId7"/>
    <p:sldId id="269" r:id="rId8"/>
    <p:sldId id="278" r:id="rId9"/>
    <p:sldId id="270" r:id="rId10"/>
    <p:sldId id="271" r:id="rId11"/>
    <p:sldId id="272" r:id="rId12"/>
    <p:sldId id="273" r:id="rId13"/>
    <p:sldId id="274" r:id="rId14"/>
    <p:sldId id="275" r:id="rId15"/>
    <p:sldId id="279" r:id="rId16"/>
    <p:sldId id="281" r:id="rId17"/>
    <p:sldId id="282" r:id="rId18"/>
    <p:sldId id="262"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54E9BA-AF0A-8B3F-2472-C8595694D6C8}" v="9" vWet="10" dt="2023-12-15T04:53:59.652"/>
    <p1510:client id="{B0B0FC19-7A55-7247-9C79-7998537EED13}" v="1294" dt="2023-12-15T04:54:25.082"/>
    <p1510:client id="{C87DA52B-B84C-7C5B-371E-21C8D14D14A0}" v="839" dt="2023-12-15T04:15:34.1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AF9B89-4432-4259-8C91-D82A2F3EB52F}" type="datetimeFigureOut">
              <a:t>12/14/2023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B02703-BACE-43E7-B059-93B7646E2C6A}" type="slidenum">
              <a:t>‹#›</a:t>
            </a:fld>
            <a:endParaRPr lang="en-US"/>
          </a:p>
        </p:txBody>
      </p:sp>
    </p:spTree>
    <p:extLst>
      <p:ext uri="{BB962C8B-B14F-4D97-AF65-F5344CB8AC3E}">
        <p14:creationId xmlns:p14="http://schemas.microsoft.com/office/powerpoint/2010/main" val="20722715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5th bullet point: In the end also include and explain about "</a:t>
            </a:r>
            <a:r>
              <a:rPr lang="en-US"/>
              <a:t>and the subsequent alterations in the composition of criminal activities".</a:t>
            </a:r>
            <a:endParaRPr lang="en-US">
              <a:cs typeface="Calibri"/>
            </a:endParaRPr>
          </a:p>
        </p:txBody>
      </p:sp>
      <p:sp>
        <p:nvSpPr>
          <p:cNvPr id="4" name="Slide Number Placeholder 3"/>
          <p:cNvSpPr>
            <a:spLocks noGrp="1"/>
          </p:cNvSpPr>
          <p:nvPr>
            <p:ph type="sldNum" sz="quarter" idx="5"/>
          </p:nvPr>
        </p:nvSpPr>
        <p:spPr/>
        <p:txBody>
          <a:bodyPr/>
          <a:lstStyle/>
          <a:p>
            <a:fld id="{6DB02703-BACE-43E7-B059-93B7646E2C6A}" type="slidenum">
              <a:t>2</a:t>
            </a:fld>
            <a:endParaRPr lang="en-US"/>
          </a:p>
        </p:txBody>
      </p:sp>
    </p:spTree>
    <p:extLst>
      <p:ext uri="{BB962C8B-B14F-4D97-AF65-F5344CB8AC3E}">
        <p14:creationId xmlns:p14="http://schemas.microsoft.com/office/powerpoint/2010/main" val="3532048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We have used the help of google maps and </a:t>
            </a:r>
            <a:r>
              <a:rPr lang="en-US" err="1">
                <a:cs typeface="Calibri"/>
              </a:rPr>
              <a:t>chatgpt</a:t>
            </a:r>
            <a:r>
              <a:rPr lang="en-US">
                <a:cs typeface="Calibri"/>
              </a:rPr>
              <a:t> to fine tune the area categories</a:t>
            </a:r>
          </a:p>
          <a:p>
            <a:r>
              <a:rPr lang="en-US">
                <a:cs typeface="Calibri"/>
              </a:rPr>
              <a:t>Looking at histogram of age, we have made three </a:t>
            </a:r>
            <a:r>
              <a:rPr lang="en-US" err="1">
                <a:cs typeface="Calibri"/>
              </a:rPr>
              <a:t>braod</a:t>
            </a:r>
            <a:r>
              <a:rPr lang="en-US">
                <a:cs typeface="Calibri"/>
              </a:rPr>
              <a:t> buckets of age</a:t>
            </a:r>
          </a:p>
        </p:txBody>
      </p:sp>
      <p:sp>
        <p:nvSpPr>
          <p:cNvPr id="4" name="Slide Number Placeholder 3"/>
          <p:cNvSpPr>
            <a:spLocks noGrp="1"/>
          </p:cNvSpPr>
          <p:nvPr>
            <p:ph type="sldNum" sz="quarter" idx="5"/>
          </p:nvPr>
        </p:nvSpPr>
        <p:spPr/>
        <p:txBody>
          <a:bodyPr/>
          <a:lstStyle/>
          <a:p>
            <a:fld id="{6DB02703-BACE-43E7-B059-93B7646E2C6A}" type="slidenum">
              <a:rPr lang="en-US"/>
              <a:t>6</a:t>
            </a:fld>
            <a:endParaRPr lang="en-US"/>
          </a:p>
        </p:txBody>
      </p:sp>
    </p:spTree>
    <p:extLst>
      <p:ext uri="{BB962C8B-B14F-4D97-AF65-F5344CB8AC3E}">
        <p14:creationId xmlns:p14="http://schemas.microsoft.com/office/powerpoint/2010/main" val="835056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Most of the crimes occur in downtown and in central LA region</a:t>
            </a:r>
          </a:p>
        </p:txBody>
      </p:sp>
      <p:sp>
        <p:nvSpPr>
          <p:cNvPr id="4" name="Slide Number Placeholder 3"/>
          <p:cNvSpPr>
            <a:spLocks noGrp="1"/>
          </p:cNvSpPr>
          <p:nvPr>
            <p:ph type="sldNum" sz="quarter" idx="5"/>
          </p:nvPr>
        </p:nvSpPr>
        <p:spPr/>
        <p:txBody>
          <a:bodyPr/>
          <a:lstStyle/>
          <a:p>
            <a:fld id="{6DB02703-BACE-43E7-B059-93B7646E2C6A}" type="slidenum">
              <a:rPr lang="en-US"/>
              <a:t>7</a:t>
            </a:fld>
            <a:endParaRPr lang="en-US"/>
          </a:p>
        </p:txBody>
      </p:sp>
    </p:spTree>
    <p:extLst>
      <p:ext uri="{BB962C8B-B14F-4D97-AF65-F5344CB8AC3E}">
        <p14:creationId xmlns:p14="http://schemas.microsoft.com/office/powerpoint/2010/main" val="2107711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The plots are for pre covid data which have distributions of victim gender and age</a:t>
            </a:r>
          </a:p>
        </p:txBody>
      </p:sp>
      <p:sp>
        <p:nvSpPr>
          <p:cNvPr id="4" name="Slide Number Placeholder 3"/>
          <p:cNvSpPr>
            <a:spLocks noGrp="1"/>
          </p:cNvSpPr>
          <p:nvPr>
            <p:ph type="sldNum" sz="quarter" idx="5"/>
          </p:nvPr>
        </p:nvSpPr>
        <p:spPr/>
        <p:txBody>
          <a:bodyPr/>
          <a:lstStyle/>
          <a:p>
            <a:fld id="{6DB02703-BACE-43E7-B059-93B7646E2C6A}" type="slidenum">
              <a:rPr lang="en-US"/>
              <a:t>8</a:t>
            </a:fld>
            <a:endParaRPr lang="en-US"/>
          </a:p>
        </p:txBody>
      </p:sp>
    </p:spTree>
    <p:extLst>
      <p:ext uri="{BB962C8B-B14F-4D97-AF65-F5344CB8AC3E}">
        <p14:creationId xmlns:p14="http://schemas.microsoft.com/office/powerpoint/2010/main" val="2295798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Distributions of age and areas</a:t>
            </a:r>
          </a:p>
        </p:txBody>
      </p:sp>
      <p:sp>
        <p:nvSpPr>
          <p:cNvPr id="4" name="Slide Number Placeholder 3"/>
          <p:cNvSpPr>
            <a:spLocks noGrp="1"/>
          </p:cNvSpPr>
          <p:nvPr>
            <p:ph type="sldNum" sz="quarter" idx="5"/>
          </p:nvPr>
        </p:nvSpPr>
        <p:spPr/>
        <p:txBody>
          <a:bodyPr/>
          <a:lstStyle/>
          <a:p>
            <a:fld id="{6DB02703-BACE-43E7-B059-93B7646E2C6A}" type="slidenum">
              <a:rPr lang="en-US"/>
              <a:t>9</a:t>
            </a:fld>
            <a:endParaRPr lang="en-US"/>
          </a:p>
        </p:txBody>
      </p:sp>
    </p:spTree>
    <p:extLst>
      <p:ext uri="{BB962C8B-B14F-4D97-AF65-F5344CB8AC3E}">
        <p14:creationId xmlns:p14="http://schemas.microsoft.com/office/powerpoint/2010/main" val="2516617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Did not use </a:t>
            </a:r>
            <a:r>
              <a:rPr lang="en-US" err="1">
                <a:cs typeface="Calibri"/>
              </a:rPr>
              <a:t>apriori</a:t>
            </a:r>
            <a:r>
              <a:rPr lang="en-US">
                <a:cs typeface="Calibri"/>
              </a:rPr>
              <a:t> as it was taking long time</a:t>
            </a:r>
          </a:p>
        </p:txBody>
      </p:sp>
      <p:sp>
        <p:nvSpPr>
          <p:cNvPr id="4" name="Slide Number Placeholder 3"/>
          <p:cNvSpPr>
            <a:spLocks noGrp="1"/>
          </p:cNvSpPr>
          <p:nvPr>
            <p:ph type="sldNum" sz="quarter" idx="5"/>
          </p:nvPr>
        </p:nvSpPr>
        <p:spPr/>
        <p:txBody>
          <a:bodyPr/>
          <a:lstStyle/>
          <a:p>
            <a:fld id="{6DB02703-BACE-43E7-B059-93B7646E2C6A}" type="slidenum">
              <a:rPr lang="en-US"/>
              <a:t>13</a:t>
            </a:fld>
            <a:endParaRPr lang="en-US"/>
          </a:p>
        </p:txBody>
      </p:sp>
    </p:spTree>
    <p:extLst>
      <p:ext uri="{BB962C8B-B14F-4D97-AF65-F5344CB8AC3E}">
        <p14:creationId xmlns:p14="http://schemas.microsoft.com/office/powerpoint/2010/main" val="827258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8A87A34-81AB-432B-8DAE-1953F412C126}" type="datetimeFigureOut">
              <a:rPr lang="en-US" dirty="0"/>
              <a:t>12/14/2023</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dirty="0"/>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dirty="0"/>
              <a:t>12/14/2023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dirty="0"/>
              <a:t>12/14/2023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12/14/2023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12/14/2023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C7612-7C26-A7E2-8C2B-C9DB95665951}"/>
              </a:ext>
            </a:extLst>
          </p:cNvPr>
          <p:cNvSpPr>
            <a:spLocks noGrp="1"/>
          </p:cNvSpPr>
          <p:nvPr>
            <p:ph type="ctrTitle"/>
          </p:nvPr>
        </p:nvSpPr>
        <p:spPr/>
        <p:txBody>
          <a:bodyPr>
            <a:normAutofit/>
          </a:bodyPr>
          <a:lstStyle/>
          <a:p>
            <a:r>
              <a:rPr lang="en-US" sz="4400"/>
              <a:t>Crime pattern Mining</a:t>
            </a:r>
          </a:p>
        </p:txBody>
      </p:sp>
      <p:sp>
        <p:nvSpPr>
          <p:cNvPr id="3" name="Subtitle 2">
            <a:extLst>
              <a:ext uri="{FF2B5EF4-FFF2-40B4-BE49-F238E27FC236}">
                <a16:creationId xmlns:a16="http://schemas.microsoft.com/office/drawing/2014/main" id="{3ED63D20-AE0F-8F28-5306-3B41F2FD973D}"/>
              </a:ext>
            </a:extLst>
          </p:cNvPr>
          <p:cNvSpPr>
            <a:spLocks noGrp="1"/>
          </p:cNvSpPr>
          <p:nvPr>
            <p:ph type="subTitle" idx="1"/>
          </p:nvPr>
        </p:nvSpPr>
        <p:spPr/>
        <p:txBody>
          <a:bodyPr/>
          <a:lstStyle/>
          <a:p>
            <a:r>
              <a:rPr lang="en-US"/>
              <a:t>By </a:t>
            </a:r>
            <a:r>
              <a:rPr lang="en-US" err="1"/>
              <a:t>Aashrith</a:t>
            </a:r>
            <a:r>
              <a:rPr lang="en-US"/>
              <a:t> Maisa &amp; Sai Mourya </a:t>
            </a:r>
            <a:r>
              <a:rPr lang="en-US" err="1"/>
              <a:t>Buchi</a:t>
            </a:r>
            <a:endParaRPr lang="en-US"/>
          </a:p>
        </p:txBody>
      </p:sp>
    </p:spTree>
    <p:extLst>
      <p:ext uri="{BB962C8B-B14F-4D97-AF65-F5344CB8AC3E}">
        <p14:creationId xmlns:p14="http://schemas.microsoft.com/office/powerpoint/2010/main" val="656537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4B61B-AFE0-71CE-ED6A-2F64280539D3}"/>
              </a:ext>
            </a:extLst>
          </p:cNvPr>
          <p:cNvSpPr>
            <a:spLocks noGrp="1"/>
          </p:cNvSpPr>
          <p:nvPr>
            <p:ph type="title"/>
          </p:nvPr>
        </p:nvSpPr>
        <p:spPr/>
        <p:txBody>
          <a:bodyPr/>
          <a:lstStyle/>
          <a:p>
            <a:r>
              <a:rPr lang="en-US"/>
              <a:t>Categorizing crime</a:t>
            </a:r>
          </a:p>
        </p:txBody>
      </p:sp>
      <p:sp>
        <p:nvSpPr>
          <p:cNvPr id="3" name="Content Placeholder 2">
            <a:extLst>
              <a:ext uri="{FF2B5EF4-FFF2-40B4-BE49-F238E27FC236}">
                <a16:creationId xmlns:a16="http://schemas.microsoft.com/office/drawing/2014/main" id="{4AF464E7-4658-7A2E-61B0-31AF65636156}"/>
              </a:ext>
            </a:extLst>
          </p:cNvPr>
          <p:cNvSpPr>
            <a:spLocks noGrp="1"/>
          </p:cNvSpPr>
          <p:nvPr>
            <p:ph idx="1"/>
          </p:nvPr>
        </p:nvSpPr>
        <p:spPr>
          <a:xfrm>
            <a:off x="1451579" y="2015732"/>
            <a:ext cx="7138112" cy="3450613"/>
          </a:xfrm>
        </p:spPr>
        <p:txBody>
          <a:bodyPr/>
          <a:lstStyle/>
          <a:p>
            <a:r>
              <a:rPr lang="en-US"/>
              <a:t>There were a total of 138 different crimes identified from the dataset.</a:t>
            </a:r>
          </a:p>
          <a:p>
            <a:r>
              <a:rPr lang="en-US"/>
              <a:t>Categorized them into 9 broad categories for better visualization and understanding.</a:t>
            </a:r>
          </a:p>
          <a:p>
            <a:r>
              <a:rPr lang="en-US"/>
              <a:t>The categories include Violent crimes, Property crimes, Sexual offenses, White-Collar crimes etc.</a:t>
            </a:r>
          </a:p>
        </p:txBody>
      </p:sp>
      <p:grpSp>
        <p:nvGrpSpPr>
          <p:cNvPr id="4" name="Group 3">
            <a:extLst>
              <a:ext uri="{FF2B5EF4-FFF2-40B4-BE49-F238E27FC236}">
                <a16:creationId xmlns:a16="http://schemas.microsoft.com/office/drawing/2014/main" id="{EDFA4465-1DBF-FD79-82AC-A3C9797C89A8}"/>
              </a:ext>
            </a:extLst>
          </p:cNvPr>
          <p:cNvGrpSpPr/>
          <p:nvPr/>
        </p:nvGrpSpPr>
        <p:grpSpPr>
          <a:xfrm>
            <a:off x="9146845" y="2116374"/>
            <a:ext cx="2356052" cy="3251320"/>
            <a:chOff x="9146845" y="2116374"/>
            <a:chExt cx="2356052" cy="3251320"/>
          </a:xfrm>
        </p:grpSpPr>
        <p:pic>
          <p:nvPicPr>
            <p:cNvPr id="5" name="Picture 4" descr="True Detective - Wikipedia">
              <a:extLst>
                <a:ext uri="{FF2B5EF4-FFF2-40B4-BE49-F238E27FC236}">
                  <a16:creationId xmlns:a16="http://schemas.microsoft.com/office/drawing/2014/main" id="{987524A0-3191-D72B-D5C2-05ED09B8E175}"/>
                </a:ext>
              </a:extLst>
            </p:cNvPr>
            <p:cNvPicPr>
              <a:picLocks noChangeAspect="1"/>
            </p:cNvPicPr>
            <p:nvPr/>
          </p:nvPicPr>
          <p:blipFill>
            <a:blip r:embed="rId2"/>
            <a:stretch>
              <a:fillRect/>
            </a:stretch>
          </p:blipFill>
          <p:spPr>
            <a:xfrm rot="-5400000">
              <a:off x="8734854" y="3740747"/>
              <a:ext cx="2039650" cy="1212298"/>
            </a:xfrm>
            <a:prstGeom prst="rect">
              <a:avLst/>
            </a:prstGeom>
          </p:spPr>
        </p:pic>
        <p:pic>
          <p:nvPicPr>
            <p:cNvPr id="6" name="Picture 5" descr="Stream Breaking Bad - Main Title Theme [Cover] by JulianFranciscoCofini |  Listen online for free on SoundCloud">
              <a:extLst>
                <a:ext uri="{FF2B5EF4-FFF2-40B4-BE49-F238E27FC236}">
                  <a16:creationId xmlns:a16="http://schemas.microsoft.com/office/drawing/2014/main" id="{74E9FE39-EBD3-9951-163D-6A8010F09817}"/>
                </a:ext>
              </a:extLst>
            </p:cNvPr>
            <p:cNvPicPr>
              <a:picLocks noChangeAspect="1"/>
            </p:cNvPicPr>
            <p:nvPr/>
          </p:nvPicPr>
          <p:blipFill>
            <a:blip r:embed="rId3"/>
            <a:stretch>
              <a:fillRect/>
            </a:stretch>
          </p:blipFill>
          <p:spPr>
            <a:xfrm>
              <a:off x="9146845" y="2116374"/>
              <a:ext cx="1209257" cy="1209257"/>
            </a:xfrm>
            <a:prstGeom prst="rect">
              <a:avLst/>
            </a:prstGeom>
          </p:spPr>
        </p:pic>
        <p:pic>
          <p:nvPicPr>
            <p:cNvPr id="7" name="Picture 6" descr="The Wolf of Wall Street (2013) - IMDb">
              <a:extLst>
                <a:ext uri="{FF2B5EF4-FFF2-40B4-BE49-F238E27FC236}">
                  <a16:creationId xmlns:a16="http://schemas.microsoft.com/office/drawing/2014/main" id="{3A2FA098-E331-EB96-8474-B7CBD3C7F52C}"/>
                </a:ext>
              </a:extLst>
            </p:cNvPr>
            <p:cNvPicPr>
              <a:picLocks noChangeAspect="1"/>
            </p:cNvPicPr>
            <p:nvPr/>
          </p:nvPicPr>
          <p:blipFill>
            <a:blip r:embed="rId4"/>
            <a:stretch>
              <a:fillRect/>
            </a:stretch>
          </p:blipFill>
          <p:spPr>
            <a:xfrm>
              <a:off x="10334387" y="2116374"/>
              <a:ext cx="1144200" cy="1725071"/>
            </a:xfrm>
            <a:prstGeom prst="rect">
              <a:avLst/>
            </a:prstGeom>
          </p:spPr>
        </p:pic>
        <p:pic>
          <p:nvPicPr>
            <p:cNvPr id="8" name="Picture 7" descr="Zodiac (film) - Wikipedia">
              <a:extLst>
                <a:ext uri="{FF2B5EF4-FFF2-40B4-BE49-F238E27FC236}">
                  <a16:creationId xmlns:a16="http://schemas.microsoft.com/office/drawing/2014/main" id="{CB8631E1-BCCE-F31D-3301-9B928D69C57A}"/>
                </a:ext>
              </a:extLst>
            </p:cNvPr>
            <p:cNvPicPr>
              <a:picLocks noChangeAspect="1"/>
            </p:cNvPicPr>
            <p:nvPr/>
          </p:nvPicPr>
          <p:blipFill>
            <a:blip r:embed="rId5"/>
            <a:stretch>
              <a:fillRect/>
            </a:stretch>
          </p:blipFill>
          <p:spPr>
            <a:xfrm>
              <a:off x="10341486" y="3724683"/>
              <a:ext cx="1161411" cy="1643011"/>
            </a:xfrm>
            <a:prstGeom prst="rect">
              <a:avLst/>
            </a:prstGeom>
          </p:spPr>
        </p:pic>
      </p:grpSp>
    </p:spTree>
    <p:extLst>
      <p:ext uri="{BB962C8B-B14F-4D97-AF65-F5344CB8AC3E}">
        <p14:creationId xmlns:p14="http://schemas.microsoft.com/office/powerpoint/2010/main" val="2767687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7AF63-4805-B269-1DF1-058656B11AC1}"/>
              </a:ext>
            </a:extLst>
          </p:cNvPr>
          <p:cNvSpPr>
            <a:spLocks noGrp="1"/>
          </p:cNvSpPr>
          <p:nvPr>
            <p:ph type="title"/>
          </p:nvPr>
        </p:nvSpPr>
        <p:spPr/>
        <p:txBody>
          <a:bodyPr/>
          <a:lstStyle/>
          <a:p>
            <a:r>
              <a:rPr lang="en-US"/>
              <a:t>Visualizations of categories</a:t>
            </a:r>
          </a:p>
        </p:txBody>
      </p:sp>
      <p:pic>
        <p:nvPicPr>
          <p:cNvPr id="4" name="Content Placeholder 3" descr="A pie chart with numbers and text&#10;&#10;Description automatically generated">
            <a:extLst>
              <a:ext uri="{FF2B5EF4-FFF2-40B4-BE49-F238E27FC236}">
                <a16:creationId xmlns:a16="http://schemas.microsoft.com/office/drawing/2014/main" id="{E494881C-E277-CF84-CBE1-FD1589ECCE1D}"/>
              </a:ext>
            </a:extLst>
          </p:cNvPr>
          <p:cNvPicPr>
            <a:picLocks noGrp="1" noChangeAspect="1"/>
          </p:cNvPicPr>
          <p:nvPr>
            <p:ph idx="1"/>
          </p:nvPr>
        </p:nvPicPr>
        <p:blipFill>
          <a:blip r:embed="rId2"/>
          <a:stretch>
            <a:fillRect/>
          </a:stretch>
        </p:blipFill>
        <p:spPr>
          <a:xfrm>
            <a:off x="7407633" y="3056575"/>
            <a:ext cx="3649002" cy="2930611"/>
          </a:xfrm>
        </p:spPr>
      </p:pic>
      <p:pic>
        <p:nvPicPr>
          <p:cNvPr id="5" name="Picture 4">
            <a:extLst>
              <a:ext uri="{FF2B5EF4-FFF2-40B4-BE49-F238E27FC236}">
                <a16:creationId xmlns:a16="http://schemas.microsoft.com/office/drawing/2014/main" id="{5C5FC2D0-2742-3535-5748-619ABEF31ED9}"/>
              </a:ext>
            </a:extLst>
          </p:cNvPr>
          <p:cNvPicPr>
            <a:picLocks noChangeAspect="1"/>
          </p:cNvPicPr>
          <p:nvPr/>
        </p:nvPicPr>
        <p:blipFill>
          <a:blip r:embed="rId3"/>
          <a:stretch>
            <a:fillRect/>
          </a:stretch>
        </p:blipFill>
        <p:spPr>
          <a:xfrm>
            <a:off x="1450312" y="3051903"/>
            <a:ext cx="4968073" cy="2382029"/>
          </a:xfrm>
          <a:prstGeom prst="rect">
            <a:avLst/>
          </a:prstGeom>
        </p:spPr>
      </p:pic>
      <p:pic>
        <p:nvPicPr>
          <p:cNvPr id="3" name="Picture 2" descr="A person in a red coat&#10;&#10;Description automatically generated">
            <a:extLst>
              <a:ext uri="{FF2B5EF4-FFF2-40B4-BE49-F238E27FC236}">
                <a16:creationId xmlns:a16="http://schemas.microsoft.com/office/drawing/2014/main" id="{D262E0C4-CACB-E1BC-E227-20B99DD0150B}"/>
              </a:ext>
            </a:extLst>
          </p:cNvPr>
          <p:cNvPicPr>
            <a:picLocks noChangeAspect="1"/>
          </p:cNvPicPr>
          <p:nvPr/>
        </p:nvPicPr>
        <p:blipFill>
          <a:blip r:embed="rId4"/>
          <a:stretch>
            <a:fillRect/>
          </a:stretch>
        </p:blipFill>
        <p:spPr>
          <a:xfrm>
            <a:off x="3385457" y="1886558"/>
            <a:ext cx="1110344" cy="1103686"/>
          </a:xfrm>
          <a:prstGeom prst="rect">
            <a:avLst/>
          </a:prstGeom>
        </p:spPr>
      </p:pic>
      <p:pic>
        <p:nvPicPr>
          <p:cNvPr id="6" name="Picture 5" descr="A person in a red coat&#10;&#10;Description automatically generated">
            <a:extLst>
              <a:ext uri="{FF2B5EF4-FFF2-40B4-BE49-F238E27FC236}">
                <a16:creationId xmlns:a16="http://schemas.microsoft.com/office/drawing/2014/main" id="{34806DB8-36AC-91C9-6BFA-614A7C5C3C3E}"/>
              </a:ext>
            </a:extLst>
          </p:cNvPr>
          <p:cNvPicPr>
            <a:picLocks noChangeAspect="1"/>
          </p:cNvPicPr>
          <p:nvPr/>
        </p:nvPicPr>
        <p:blipFill>
          <a:blip r:embed="rId5"/>
          <a:stretch>
            <a:fillRect/>
          </a:stretch>
        </p:blipFill>
        <p:spPr>
          <a:xfrm>
            <a:off x="8675915" y="1883229"/>
            <a:ext cx="1110344" cy="1110344"/>
          </a:xfrm>
          <a:prstGeom prst="rect">
            <a:avLst/>
          </a:prstGeom>
        </p:spPr>
      </p:pic>
    </p:spTree>
    <p:extLst>
      <p:ext uri="{BB962C8B-B14F-4D97-AF65-F5344CB8AC3E}">
        <p14:creationId xmlns:p14="http://schemas.microsoft.com/office/powerpoint/2010/main" val="339286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818E9-B659-F077-737A-4C75B00533DB}"/>
              </a:ext>
            </a:extLst>
          </p:cNvPr>
          <p:cNvSpPr>
            <a:spLocks noGrp="1"/>
          </p:cNvSpPr>
          <p:nvPr>
            <p:ph type="title"/>
          </p:nvPr>
        </p:nvSpPr>
        <p:spPr/>
        <p:txBody>
          <a:bodyPr/>
          <a:lstStyle/>
          <a:p>
            <a:r>
              <a:rPr lang="en-US"/>
              <a:t>PATTERN MINING</a:t>
            </a:r>
          </a:p>
        </p:txBody>
      </p:sp>
      <p:sp>
        <p:nvSpPr>
          <p:cNvPr id="6" name="Content Placeholder 5">
            <a:extLst>
              <a:ext uri="{FF2B5EF4-FFF2-40B4-BE49-F238E27FC236}">
                <a16:creationId xmlns:a16="http://schemas.microsoft.com/office/drawing/2014/main" id="{D6E54CF7-D3AA-2944-87CA-D89408F043B5}"/>
              </a:ext>
            </a:extLst>
          </p:cNvPr>
          <p:cNvSpPr>
            <a:spLocks noGrp="1"/>
          </p:cNvSpPr>
          <p:nvPr>
            <p:ph idx="1"/>
          </p:nvPr>
        </p:nvSpPr>
        <p:spPr/>
        <p:txBody>
          <a:bodyPr/>
          <a:lstStyle/>
          <a:p>
            <a:r>
              <a:rPr lang="en-US"/>
              <a:t>Using FP-growth, identified frequent </a:t>
            </a:r>
            <a:r>
              <a:rPr lang="en-US" err="1"/>
              <a:t>itemsets</a:t>
            </a:r>
            <a:r>
              <a:rPr lang="en-US"/>
              <a:t> and association rules.</a:t>
            </a:r>
          </a:p>
          <a:p>
            <a:r>
              <a:rPr lang="en-US"/>
              <a:t>Minimum support was set low to unearth frequent patterns.</a:t>
            </a:r>
          </a:p>
          <a:p>
            <a:r>
              <a:rPr lang="en-US"/>
              <a:t>Confidence of the rules were found out to understand their significance.</a:t>
            </a:r>
          </a:p>
          <a:p>
            <a:endParaRPr lang="en-US"/>
          </a:p>
          <a:p>
            <a:endParaRPr lang="en-US"/>
          </a:p>
        </p:txBody>
      </p:sp>
    </p:spTree>
    <p:extLst>
      <p:ext uri="{BB962C8B-B14F-4D97-AF65-F5344CB8AC3E}">
        <p14:creationId xmlns:p14="http://schemas.microsoft.com/office/powerpoint/2010/main" val="303108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4A6E9-AA0C-1574-15C3-E25F8F17E667}"/>
              </a:ext>
            </a:extLst>
          </p:cNvPr>
          <p:cNvSpPr>
            <a:spLocks noGrp="1"/>
          </p:cNvSpPr>
          <p:nvPr>
            <p:ph type="title"/>
          </p:nvPr>
        </p:nvSpPr>
        <p:spPr/>
        <p:txBody>
          <a:bodyPr/>
          <a:lstStyle/>
          <a:p>
            <a:r>
              <a:rPr lang="en-US"/>
              <a:t>Interesting patterns</a:t>
            </a:r>
          </a:p>
        </p:txBody>
      </p:sp>
      <p:sp>
        <p:nvSpPr>
          <p:cNvPr id="3" name="Content Placeholder 2">
            <a:extLst>
              <a:ext uri="{FF2B5EF4-FFF2-40B4-BE49-F238E27FC236}">
                <a16:creationId xmlns:a16="http://schemas.microsoft.com/office/drawing/2014/main" id="{B79601B1-8CA4-F35A-25AA-D011B78C9A12}"/>
              </a:ext>
            </a:extLst>
          </p:cNvPr>
          <p:cNvSpPr>
            <a:spLocks noGrp="1"/>
          </p:cNvSpPr>
          <p:nvPr>
            <p:ph idx="1"/>
          </p:nvPr>
        </p:nvSpPr>
        <p:spPr/>
        <p:txBody>
          <a:bodyPr/>
          <a:lstStyle/>
          <a:p>
            <a:r>
              <a:rPr lang="en-US"/>
              <a:t>One of the interesting frequent pattern is that of the crime being "Battery", the gender of victim being Male, and the race of the victim being Hispanic.</a:t>
            </a:r>
          </a:p>
          <a:p>
            <a:r>
              <a:rPr lang="en-US"/>
              <a:t>Another interesting pattern is that of the crime being "Simple Assault by Intimate partner", the gender of the victim being Female, and the race of the victim being Hispanic.</a:t>
            </a:r>
          </a:p>
          <a:p>
            <a:r>
              <a:rPr lang="en-US"/>
              <a:t>There were several other interesting patterns were revealed which were containing two elements. </a:t>
            </a:r>
          </a:p>
          <a:p>
            <a:endParaRPr lang="en-US"/>
          </a:p>
        </p:txBody>
      </p:sp>
    </p:spTree>
    <p:extLst>
      <p:ext uri="{BB962C8B-B14F-4D97-AF65-F5344CB8AC3E}">
        <p14:creationId xmlns:p14="http://schemas.microsoft.com/office/powerpoint/2010/main" val="179996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3D8B7-5369-D244-086A-697189D3EDD3}"/>
              </a:ext>
            </a:extLst>
          </p:cNvPr>
          <p:cNvSpPr>
            <a:spLocks noGrp="1"/>
          </p:cNvSpPr>
          <p:nvPr>
            <p:ph type="title"/>
          </p:nvPr>
        </p:nvSpPr>
        <p:spPr/>
        <p:txBody>
          <a:bodyPr/>
          <a:lstStyle/>
          <a:p>
            <a:r>
              <a:rPr lang="en-US">
                <a:latin typeface="Gill Sans MT"/>
              </a:rPr>
              <a:t>Interesting</a:t>
            </a:r>
            <a:r>
              <a:rPr lang="en-US" sz="3200" cap="all" baseline="0">
                <a:latin typeface="Gill Sans MT"/>
              </a:rPr>
              <a:t> rules</a:t>
            </a:r>
            <a:endParaRPr lang="en-US"/>
          </a:p>
        </p:txBody>
      </p:sp>
      <p:sp>
        <p:nvSpPr>
          <p:cNvPr id="3" name="Content Placeholder 2">
            <a:extLst>
              <a:ext uri="{FF2B5EF4-FFF2-40B4-BE49-F238E27FC236}">
                <a16:creationId xmlns:a16="http://schemas.microsoft.com/office/drawing/2014/main" id="{C6790200-2E36-5C5E-95CA-6AB8DDC9B620}"/>
              </a:ext>
            </a:extLst>
          </p:cNvPr>
          <p:cNvSpPr>
            <a:spLocks noGrp="1"/>
          </p:cNvSpPr>
          <p:nvPr>
            <p:ph idx="1"/>
          </p:nvPr>
        </p:nvSpPr>
        <p:spPr/>
        <p:txBody>
          <a:bodyPr/>
          <a:lstStyle/>
          <a:p>
            <a:r>
              <a:rPr lang="en-US"/>
              <a:t>One of the interesting rule is given the crime occurred is Grand theft from a vehicle, we can say that the victim's gender is Male with a confidence of 59%.</a:t>
            </a:r>
          </a:p>
          <a:p>
            <a:r>
              <a:rPr lang="en-US"/>
              <a:t>Another interesting rule is given the crime occurred is Theft of Identity, we can say that the victim's gender is Female with a confidence of 58%.</a:t>
            </a:r>
          </a:p>
          <a:p>
            <a:r>
              <a:rPr lang="en-US"/>
              <a:t>There are several other interesting rules which have unearthed by training the algorithm.</a:t>
            </a:r>
          </a:p>
        </p:txBody>
      </p:sp>
    </p:spTree>
    <p:extLst>
      <p:ext uri="{BB962C8B-B14F-4D97-AF65-F5344CB8AC3E}">
        <p14:creationId xmlns:p14="http://schemas.microsoft.com/office/powerpoint/2010/main" val="1469808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CC658-D7D4-3B40-2230-956FE755BAFE}"/>
              </a:ext>
            </a:extLst>
          </p:cNvPr>
          <p:cNvSpPr>
            <a:spLocks noGrp="1"/>
          </p:cNvSpPr>
          <p:nvPr>
            <p:ph type="title"/>
          </p:nvPr>
        </p:nvSpPr>
        <p:spPr/>
        <p:txBody>
          <a:bodyPr/>
          <a:lstStyle/>
          <a:p>
            <a:r>
              <a:rPr lang="en-US"/>
              <a:t>Dissimilarity between FI SETS</a:t>
            </a:r>
          </a:p>
        </p:txBody>
      </p:sp>
      <p:sp>
        <p:nvSpPr>
          <p:cNvPr id="3" name="Content Placeholder 2">
            <a:extLst>
              <a:ext uri="{FF2B5EF4-FFF2-40B4-BE49-F238E27FC236}">
                <a16:creationId xmlns:a16="http://schemas.microsoft.com/office/drawing/2014/main" id="{7A3F0BBB-0681-6F39-5CD0-F107009ACDA6}"/>
              </a:ext>
            </a:extLst>
          </p:cNvPr>
          <p:cNvSpPr>
            <a:spLocks noGrp="1"/>
          </p:cNvSpPr>
          <p:nvPr>
            <p:ph idx="1"/>
          </p:nvPr>
        </p:nvSpPr>
        <p:spPr/>
        <p:txBody>
          <a:bodyPr/>
          <a:lstStyle/>
          <a:p>
            <a:r>
              <a:rPr lang="en-US"/>
              <a:t>Used FOCUS metric to evaluate dissimilarity between pre-covid and post-covid FI (Frequent Item sets) sets. Obtained a value of 0.5 for it explaining some dissimilarities between both the periods.</a:t>
            </a:r>
          </a:p>
          <a:p>
            <a:r>
              <a:rPr lang="en-US"/>
              <a:t>By evaluating between the period before 2014 and period between 2014 and 2015, we got a value of 0.7 explaining lot of dissimilarities between both the periods</a:t>
            </a:r>
          </a:p>
          <a:p>
            <a:r>
              <a:rPr lang="en-US"/>
              <a:t>Petty thefts were prominent between 2014-2015 because of implementation of Proposition 47.  </a:t>
            </a:r>
          </a:p>
        </p:txBody>
      </p:sp>
    </p:spTree>
    <p:extLst>
      <p:ext uri="{BB962C8B-B14F-4D97-AF65-F5344CB8AC3E}">
        <p14:creationId xmlns:p14="http://schemas.microsoft.com/office/powerpoint/2010/main" val="1119820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3D9E1-5792-1D88-3918-4F18AEB648AB}"/>
              </a:ext>
            </a:extLst>
          </p:cNvPr>
          <p:cNvSpPr>
            <a:spLocks noGrp="1"/>
          </p:cNvSpPr>
          <p:nvPr>
            <p:ph type="title"/>
          </p:nvPr>
        </p:nvSpPr>
        <p:spPr>
          <a:xfrm>
            <a:off x="1451579" y="804519"/>
            <a:ext cx="9603275" cy="1049235"/>
          </a:xfrm>
        </p:spPr>
        <p:txBody>
          <a:bodyPr>
            <a:normAutofit/>
          </a:bodyPr>
          <a:lstStyle/>
          <a:p>
            <a:r>
              <a:rPr lang="en-US"/>
              <a:t>Understanding Crime Trends in Los Angeles</a:t>
            </a:r>
          </a:p>
        </p:txBody>
      </p:sp>
      <p:sp>
        <p:nvSpPr>
          <p:cNvPr id="3" name="Content Placeholder 2">
            <a:extLst>
              <a:ext uri="{FF2B5EF4-FFF2-40B4-BE49-F238E27FC236}">
                <a16:creationId xmlns:a16="http://schemas.microsoft.com/office/drawing/2014/main" id="{1CA681EC-DC7E-0667-A346-76A2A6B46F67}"/>
              </a:ext>
            </a:extLst>
          </p:cNvPr>
          <p:cNvSpPr>
            <a:spLocks noGrp="1"/>
          </p:cNvSpPr>
          <p:nvPr>
            <p:ph idx="1"/>
          </p:nvPr>
        </p:nvSpPr>
        <p:spPr>
          <a:xfrm>
            <a:off x="1451579" y="2015734"/>
            <a:ext cx="4162555" cy="3450613"/>
          </a:xfrm>
        </p:spPr>
        <p:txBody>
          <a:bodyPr>
            <a:normAutofit/>
          </a:bodyPr>
          <a:lstStyle/>
          <a:p>
            <a:r>
              <a:rPr lang="en-US"/>
              <a:t>There is a significant decrease in the crimes after the Proposition 47 was passed in 2014 as many felonies were being started to be considered as misdemeanors which can be seen in the below graph</a:t>
            </a:r>
          </a:p>
          <a:p>
            <a:pPr marL="0" indent="0">
              <a:buNone/>
            </a:pPr>
            <a:endParaRPr lang="en-US"/>
          </a:p>
        </p:txBody>
      </p:sp>
      <p:pic>
        <p:nvPicPr>
          <p:cNvPr id="5" name="Picture 4" descr="A graph with blue lines and numbers&#10;&#10;Description automatically generated">
            <a:extLst>
              <a:ext uri="{FF2B5EF4-FFF2-40B4-BE49-F238E27FC236}">
                <a16:creationId xmlns:a16="http://schemas.microsoft.com/office/drawing/2014/main" id="{D58DE0D3-0526-3294-51EB-C4120BD2A4AF}"/>
              </a:ext>
            </a:extLst>
          </p:cNvPr>
          <p:cNvPicPr>
            <a:picLocks noChangeAspect="1"/>
          </p:cNvPicPr>
          <p:nvPr/>
        </p:nvPicPr>
        <p:blipFill>
          <a:blip r:embed="rId2"/>
          <a:stretch>
            <a:fillRect/>
          </a:stretch>
        </p:blipFill>
        <p:spPr>
          <a:xfrm>
            <a:off x="6094411" y="2600139"/>
            <a:ext cx="4960443" cy="2281803"/>
          </a:xfrm>
          <a:prstGeom prst="rect">
            <a:avLst/>
          </a:prstGeom>
        </p:spPr>
      </p:pic>
    </p:spTree>
    <p:extLst>
      <p:ext uri="{BB962C8B-B14F-4D97-AF65-F5344CB8AC3E}">
        <p14:creationId xmlns:p14="http://schemas.microsoft.com/office/powerpoint/2010/main" val="3293330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A661-9067-BD38-D5B8-8193DF2CC288}"/>
              </a:ext>
            </a:extLst>
          </p:cNvPr>
          <p:cNvSpPr>
            <a:spLocks noGrp="1"/>
          </p:cNvSpPr>
          <p:nvPr>
            <p:ph type="title"/>
          </p:nvPr>
        </p:nvSpPr>
        <p:spPr>
          <a:xfrm>
            <a:off x="1451579" y="804519"/>
            <a:ext cx="9603275" cy="1049235"/>
          </a:xfrm>
        </p:spPr>
        <p:txBody>
          <a:bodyPr>
            <a:normAutofit/>
          </a:bodyPr>
          <a:lstStyle/>
          <a:p>
            <a:r>
              <a:rPr lang="en-US"/>
              <a:t>Implementing </a:t>
            </a:r>
            <a:r>
              <a:rPr lang="en-US" err="1"/>
              <a:t>lstm</a:t>
            </a:r>
            <a:r>
              <a:rPr lang="en-US"/>
              <a:t> to predict crime trend</a:t>
            </a:r>
          </a:p>
        </p:txBody>
      </p:sp>
      <p:sp>
        <p:nvSpPr>
          <p:cNvPr id="9" name="Content Placeholder 8">
            <a:extLst>
              <a:ext uri="{FF2B5EF4-FFF2-40B4-BE49-F238E27FC236}">
                <a16:creationId xmlns:a16="http://schemas.microsoft.com/office/drawing/2014/main" id="{E3603D99-B6BC-F062-F5D4-445B4F1F2AD2}"/>
              </a:ext>
            </a:extLst>
          </p:cNvPr>
          <p:cNvSpPr>
            <a:spLocks noGrp="1"/>
          </p:cNvSpPr>
          <p:nvPr>
            <p:ph idx="1"/>
          </p:nvPr>
        </p:nvSpPr>
        <p:spPr>
          <a:xfrm>
            <a:off x="1451579" y="2015734"/>
            <a:ext cx="4162555" cy="3450613"/>
          </a:xfrm>
        </p:spPr>
        <p:txBody>
          <a:bodyPr>
            <a:normAutofit/>
          </a:bodyPr>
          <a:lstStyle/>
          <a:p>
            <a:r>
              <a:rPr lang="en-US" sz="1800"/>
              <a:t>The LSTM is trained on the data from 2010 to 2014 as the Prop 47 was implemented then the prediction was validated with the actual data of 2015 to 2016 which gave a RMSE of 876</a:t>
            </a:r>
          </a:p>
          <a:p>
            <a:r>
              <a:rPr lang="en-US" sz="1800"/>
              <a:t>Then it is used to predict the crime rate of 2024 to 2026 by further training on data of 2020 to 2023</a:t>
            </a:r>
          </a:p>
        </p:txBody>
      </p:sp>
      <p:pic>
        <p:nvPicPr>
          <p:cNvPr id="5" name="Content Placeholder 4" descr="A graph with blue and orange lines&#10;&#10;Description automatically generated">
            <a:extLst>
              <a:ext uri="{FF2B5EF4-FFF2-40B4-BE49-F238E27FC236}">
                <a16:creationId xmlns:a16="http://schemas.microsoft.com/office/drawing/2014/main" id="{2C89663E-88E1-C9B0-7A57-25C6C8C1128E}"/>
              </a:ext>
            </a:extLst>
          </p:cNvPr>
          <p:cNvPicPr>
            <a:picLocks noChangeAspect="1"/>
          </p:cNvPicPr>
          <p:nvPr/>
        </p:nvPicPr>
        <p:blipFill>
          <a:blip r:embed="rId2"/>
          <a:stretch>
            <a:fillRect/>
          </a:stretch>
        </p:blipFill>
        <p:spPr>
          <a:xfrm>
            <a:off x="6094411" y="2581537"/>
            <a:ext cx="4960443" cy="2319006"/>
          </a:xfrm>
          <a:prstGeom prst="rect">
            <a:avLst/>
          </a:prstGeom>
        </p:spPr>
      </p:pic>
    </p:spTree>
    <p:extLst>
      <p:ext uri="{BB962C8B-B14F-4D97-AF65-F5344CB8AC3E}">
        <p14:creationId xmlns:p14="http://schemas.microsoft.com/office/powerpoint/2010/main" val="4208501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78519-1F8A-7562-E27B-F976D651821E}"/>
              </a:ext>
            </a:extLst>
          </p:cNvPr>
          <p:cNvSpPr>
            <a:spLocks noGrp="1"/>
          </p:cNvSpPr>
          <p:nvPr>
            <p:ph type="title"/>
          </p:nvPr>
        </p:nvSpPr>
        <p:spPr/>
        <p:txBody>
          <a:bodyPr/>
          <a:lstStyle/>
          <a:p>
            <a:r>
              <a:rPr lang="en-US" err="1"/>
              <a:t>FUture</a:t>
            </a:r>
            <a:r>
              <a:rPr lang="en-US"/>
              <a:t> work(Can be done)</a:t>
            </a:r>
          </a:p>
        </p:txBody>
      </p:sp>
      <p:sp>
        <p:nvSpPr>
          <p:cNvPr id="3" name="Content Placeholder 2">
            <a:extLst>
              <a:ext uri="{FF2B5EF4-FFF2-40B4-BE49-F238E27FC236}">
                <a16:creationId xmlns:a16="http://schemas.microsoft.com/office/drawing/2014/main" id="{A74C0199-5BD8-F152-CF8B-684BF7BC8C65}"/>
              </a:ext>
            </a:extLst>
          </p:cNvPr>
          <p:cNvSpPr>
            <a:spLocks noGrp="1"/>
          </p:cNvSpPr>
          <p:nvPr>
            <p:ph idx="1"/>
          </p:nvPr>
        </p:nvSpPr>
        <p:spPr/>
        <p:txBody>
          <a:bodyPr/>
          <a:lstStyle/>
          <a:p>
            <a:r>
              <a:rPr lang="en-US"/>
              <a:t>Utilizing demographic data to form clusters representing victim profiles.</a:t>
            </a:r>
          </a:p>
          <a:p>
            <a:r>
              <a:rPr lang="en-US"/>
              <a:t>Comparative analysis to identify unique and shared crime trends across the studied cities.</a:t>
            </a:r>
          </a:p>
          <a:p>
            <a:endParaRPr lang="en-US"/>
          </a:p>
        </p:txBody>
      </p:sp>
    </p:spTree>
    <p:extLst>
      <p:ext uri="{BB962C8B-B14F-4D97-AF65-F5344CB8AC3E}">
        <p14:creationId xmlns:p14="http://schemas.microsoft.com/office/powerpoint/2010/main" val="379066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62C9703D-C8F9-44AD-A7C0-C2F3871F8C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60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Thank You, God! Blank Template - Imgflip">
            <a:extLst>
              <a:ext uri="{FF2B5EF4-FFF2-40B4-BE49-F238E27FC236}">
                <a16:creationId xmlns:a16="http://schemas.microsoft.com/office/drawing/2014/main" id="{0A175248-F03B-F909-FFCC-C44868B8873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954058" y="1359563"/>
            <a:ext cx="6079774" cy="341987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FE437D-165B-6410-EE9E-D62C32AF92AD}"/>
              </a:ext>
            </a:extLst>
          </p:cNvPr>
          <p:cNvSpPr txBox="1"/>
          <p:nvPr/>
        </p:nvSpPr>
        <p:spPr>
          <a:xfrm>
            <a:off x="4868826" y="774788"/>
            <a:ext cx="2254785" cy="584775"/>
          </a:xfrm>
          <a:prstGeom prst="rect">
            <a:avLst/>
          </a:prstGeom>
          <a:noFill/>
        </p:spPr>
        <p:txBody>
          <a:bodyPr wrap="square" rtlCol="0">
            <a:spAutoFit/>
          </a:bodyPr>
          <a:lstStyle/>
          <a:p>
            <a:r>
              <a:rPr lang="en-US" sz="3200" b="1">
                <a:latin typeface="+mj-lt"/>
              </a:rPr>
              <a:t>Thank you</a:t>
            </a:r>
          </a:p>
        </p:txBody>
      </p:sp>
    </p:spTree>
    <p:extLst>
      <p:ext uri="{BB962C8B-B14F-4D97-AF65-F5344CB8AC3E}">
        <p14:creationId xmlns:p14="http://schemas.microsoft.com/office/powerpoint/2010/main" val="2112326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11ADD-7DA5-DEAB-A791-2A5ABE1B7689}"/>
              </a:ext>
            </a:extLst>
          </p:cNvPr>
          <p:cNvSpPr>
            <a:spLocks noGrp="1"/>
          </p:cNvSpPr>
          <p:nvPr>
            <p:ph type="title"/>
          </p:nvPr>
        </p:nvSpPr>
        <p:spPr/>
        <p:txBody>
          <a:bodyPr/>
          <a:lstStyle/>
          <a:p>
            <a:r>
              <a:rPr lang="en-US"/>
              <a:t>Introduction &amp; Problem Statement</a:t>
            </a:r>
          </a:p>
        </p:txBody>
      </p:sp>
      <p:sp>
        <p:nvSpPr>
          <p:cNvPr id="3" name="Content Placeholder 2">
            <a:extLst>
              <a:ext uri="{FF2B5EF4-FFF2-40B4-BE49-F238E27FC236}">
                <a16:creationId xmlns:a16="http://schemas.microsoft.com/office/drawing/2014/main" id="{54201C8B-4D67-E36A-7D77-E45173950695}"/>
              </a:ext>
            </a:extLst>
          </p:cNvPr>
          <p:cNvSpPr>
            <a:spLocks noGrp="1"/>
          </p:cNvSpPr>
          <p:nvPr>
            <p:ph idx="1"/>
          </p:nvPr>
        </p:nvSpPr>
        <p:spPr/>
        <p:txBody>
          <a:bodyPr/>
          <a:lstStyle/>
          <a:p>
            <a:r>
              <a:rPr lang="en-US"/>
              <a:t>Contextualizing crime rates as a reflection of socioeconomic dynamics.</a:t>
            </a:r>
          </a:p>
          <a:p>
            <a:r>
              <a:rPr lang="en-US"/>
              <a:t>Highlighting the significance of California's new theft law threshold of $950.</a:t>
            </a:r>
          </a:p>
          <a:p>
            <a:r>
              <a:rPr lang="en-US"/>
              <a:t>Investigating whether legislative changes correlate with crime rate fluctuations.</a:t>
            </a:r>
          </a:p>
          <a:p>
            <a:r>
              <a:rPr lang="en-US">
                <a:ea typeface="+mn-lt"/>
                <a:cs typeface="+mn-lt"/>
              </a:rPr>
              <a:t>Investigating associations among various demographic attributes of victims and the nature of crimes committed against them.</a:t>
            </a:r>
          </a:p>
          <a:p>
            <a:r>
              <a:rPr lang="en-US"/>
              <a:t>Analysing the </a:t>
            </a:r>
            <a:r>
              <a:rPr lang="en-US">
                <a:ea typeface="+mn-lt"/>
                <a:cs typeface="+mn-lt"/>
              </a:rPr>
              <a:t>impact of the COVID-19 pandemic on crime rates within the state of California</a:t>
            </a:r>
            <a:endParaRPr lang="en-US"/>
          </a:p>
        </p:txBody>
      </p:sp>
    </p:spTree>
    <p:extLst>
      <p:ext uri="{BB962C8B-B14F-4D97-AF65-F5344CB8AC3E}">
        <p14:creationId xmlns:p14="http://schemas.microsoft.com/office/powerpoint/2010/main" val="3808484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25F4B-08F5-CE91-511E-FFDBCAEC68C1}"/>
              </a:ext>
            </a:extLst>
          </p:cNvPr>
          <p:cNvSpPr>
            <a:spLocks noGrp="1"/>
          </p:cNvSpPr>
          <p:nvPr>
            <p:ph type="title"/>
          </p:nvPr>
        </p:nvSpPr>
        <p:spPr/>
        <p:txBody>
          <a:bodyPr/>
          <a:lstStyle/>
          <a:p>
            <a:r>
              <a:rPr lang="en-US" b="1" i="0">
                <a:effectLst/>
                <a:latin typeface="Söhne"/>
              </a:rPr>
              <a:t>Methodologies</a:t>
            </a:r>
            <a:endParaRPr lang="en-US"/>
          </a:p>
        </p:txBody>
      </p:sp>
      <p:sp>
        <p:nvSpPr>
          <p:cNvPr id="3" name="Content Placeholder 2">
            <a:extLst>
              <a:ext uri="{FF2B5EF4-FFF2-40B4-BE49-F238E27FC236}">
                <a16:creationId xmlns:a16="http://schemas.microsoft.com/office/drawing/2014/main" id="{97EE70A0-7DCB-84BA-4EB1-F7B541FC60A9}"/>
              </a:ext>
            </a:extLst>
          </p:cNvPr>
          <p:cNvSpPr>
            <a:spLocks noGrp="1"/>
          </p:cNvSpPr>
          <p:nvPr>
            <p:ph idx="1"/>
          </p:nvPr>
        </p:nvSpPr>
        <p:spPr/>
        <p:txBody>
          <a:bodyPr/>
          <a:lstStyle/>
          <a:p>
            <a:r>
              <a:rPr lang="en-US" err="1"/>
              <a:t>Apriori</a:t>
            </a:r>
            <a:r>
              <a:rPr lang="en-US"/>
              <a:t> and FP-growth algorithms to mine frequent patterns relating to crime demographics and types.</a:t>
            </a:r>
          </a:p>
          <a:p>
            <a:r>
              <a:rPr lang="en-US"/>
              <a:t>Clustering to segment crime data into coherent groups for analysis.</a:t>
            </a:r>
          </a:p>
          <a:p>
            <a:r>
              <a:rPr lang="en-US"/>
              <a:t>Time series modeling to understand the changes in trend and seasonality.</a:t>
            </a:r>
          </a:p>
          <a:p>
            <a:r>
              <a:rPr lang="en-US"/>
              <a:t>Training LSTM on data from 2010 to 2014 to predict the effect of revised proposition 47 for years 2024 to 2025</a:t>
            </a:r>
          </a:p>
        </p:txBody>
      </p:sp>
    </p:spTree>
    <p:extLst>
      <p:ext uri="{BB962C8B-B14F-4D97-AF65-F5344CB8AC3E}">
        <p14:creationId xmlns:p14="http://schemas.microsoft.com/office/powerpoint/2010/main" val="75613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530E-8DF5-8B63-6CAF-9D9B207D6865}"/>
              </a:ext>
            </a:extLst>
          </p:cNvPr>
          <p:cNvSpPr>
            <a:spLocks noGrp="1"/>
          </p:cNvSpPr>
          <p:nvPr>
            <p:ph type="title"/>
          </p:nvPr>
        </p:nvSpPr>
        <p:spPr/>
        <p:txBody>
          <a:bodyPr/>
          <a:lstStyle/>
          <a:p>
            <a:r>
              <a:rPr lang="en-US" b="1" i="0">
                <a:effectLst/>
                <a:latin typeface="Söhne"/>
              </a:rPr>
              <a:t>Data Collection &amp; Pre-processing</a:t>
            </a:r>
            <a:endParaRPr lang="en-US"/>
          </a:p>
        </p:txBody>
      </p:sp>
      <p:sp>
        <p:nvSpPr>
          <p:cNvPr id="3" name="Content Placeholder 2">
            <a:extLst>
              <a:ext uri="{FF2B5EF4-FFF2-40B4-BE49-F238E27FC236}">
                <a16:creationId xmlns:a16="http://schemas.microsoft.com/office/drawing/2014/main" id="{EBF5F967-7242-4F8E-25F6-C5D1C73D03EE}"/>
              </a:ext>
            </a:extLst>
          </p:cNvPr>
          <p:cNvSpPr>
            <a:spLocks noGrp="1"/>
          </p:cNvSpPr>
          <p:nvPr>
            <p:ph idx="1"/>
          </p:nvPr>
        </p:nvSpPr>
        <p:spPr/>
        <p:txBody>
          <a:bodyPr/>
          <a:lstStyle/>
          <a:p>
            <a:r>
              <a:rPr lang="en-US"/>
              <a:t>Data collected from </a:t>
            </a:r>
            <a:r>
              <a:rPr lang="en-US" err="1"/>
              <a:t>Data.gov</a:t>
            </a:r>
            <a:r>
              <a:rPr lang="en-US"/>
              <a:t> with metrics on theft, demographics, and dates.</a:t>
            </a:r>
          </a:p>
          <a:p>
            <a:r>
              <a:rPr lang="en-US"/>
              <a:t>Cleaning involved removing incomplete records and standardizing category definitions.</a:t>
            </a:r>
          </a:p>
          <a:p>
            <a:r>
              <a:rPr lang="en-US"/>
              <a:t>Normalization to account for population differences across cities.</a:t>
            </a:r>
          </a:p>
          <a:p>
            <a:r>
              <a:rPr lang="en-US"/>
              <a:t>The datasets collected especially on LA is from 2010 to 2023 which contains nearly 3 million crime incidents.</a:t>
            </a:r>
          </a:p>
        </p:txBody>
      </p:sp>
    </p:spTree>
    <p:extLst>
      <p:ext uri="{BB962C8B-B14F-4D97-AF65-F5344CB8AC3E}">
        <p14:creationId xmlns:p14="http://schemas.microsoft.com/office/powerpoint/2010/main" val="3294671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0D288-72ED-EE6D-54F7-5E787A05ED0A}"/>
              </a:ext>
            </a:extLst>
          </p:cNvPr>
          <p:cNvSpPr>
            <a:spLocks noGrp="1"/>
          </p:cNvSpPr>
          <p:nvPr>
            <p:ph type="title"/>
          </p:nvPr>
        </p:nvSpPr>
        <p:spPr/>
        <p:txBody>
          <a:bodyPr/>
          <a:lstStyle/>
          <a:p>
            <a:r>
              <a:rPr lang="en-US"/>
              <a:t>Pre-processing</a:t>
            </a:r>
          </a:p>
        </p:txBody>
      </p:sp>
      <p:sp>
        <p:nvSpPr>
          <p:cNvPr id="3" name="Content Placeholder 2">
            <a:extLst>
              <a:ext uri="{FF2B5EF4-FFF2-40B4-BE49-F238E27FC236}">
                <a16:creationId xmlns:a16="http://schemas.microsoft.com/office/drawing/2014/main" id="{CF392D54-C55A-A185-0318-9FC5C0B859F9}"/>
              </a:ext>
            </a:extLst>
          </p:cNvPr>
          <p:cNvSpPr>
            <a:spLocks noGrp="1"/>
          </p:cNvSpPr>
          <p:nvPr>
            <p:ph idx="1"/>
          </p:nvPr>
        </p:nvSpPr>
        <p:spPr/>
        <p:txBody>
          <a:bodyPr/>
          <a:lstStyle/>
          <a:p>
            <a:r>
              <a:rPr lang="en-US"/>
              <a:t>Using bucketing techniques, categorized the </a:t>
            </a:r>
            <a:r>
              <a:rPr lang="en-US" err="1"/>
              <a:t>continous</a:t>
            </a:r>
            <a:r>
              <a:rPr lang="en-US"/>
              <a:t> values of age into three broad categories.</a:t>
            </a:r>
          </a:p>
          <a:p>
            <a:r>
              <a:rPr lang="en-US"/>
              <a:t>Using the notion of minority groups, categorized the races of victims into four broad groups.</a:t>
            </a:r>
          </a:p>
          <a:p>
            <a:r>
              <a:rPr lang="en-US"/>
              <a:t>Using the geographical sense, categorized the areas into seven groups.</a:t>
            </a:r>
          </a:p>
        </p:txBody>
      </p:sp>
    </p:spTree>
    <p:extLst>
      <p:ext uri="{BB962C8B-B14F-4D97-AF65-F5344CB8AC3E}">
        <p14:creationId xmlns:p14="http://schemas.microsoft.com/office/powerpoint/2010/main" val="931476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62DC1-05A4-7571-5E6E-F586FB0425D8}"/>
              </a:ext>
            </a:extLst>
          </p:cNvPr>
          <p:cNvSpPr>
            <a:spLocks noGrp="1"/>
          </p:cNvSpPr>
          <p:nvPr>
            <p:ph type="title"/>
          </p:nvPr>
        </p:nvSpPr>
        <p:spPr>
          <a:xfrm>
            <a:off x="1451579" y="804519"/>
            <a:ext cx="5300906" cy="1049235"/>
          </a:xfrm>
        </p:spPr>
        <p:txBody>
          <a:bodyPr/>
          <a:lstStyle/>
          <a:p>
            <a:r>
              <a:rPr lang="en-US"/>
              <a:t>Visualization of data</a:t>
            </a:r>
          </a:p>
        </p:txBody>
      </p:sp>
      <p:pic>
        <p:nvPicPr>
          <p:cNvPr id="7" name="Picture 6" descr="A person standing in a field of yellow flowers&#10;&#10;Description automatically generated">
            <a:extLst>
              <a:ext uri="{FF2B5EF4-FFF2-40B4-BE49-F238E27FC236}">
                <a16:creationId xmlns:a16="http://schemas.microsoft.com/office/drawing/2014/main" id="{01A09B0C-EBC9-F821-27C4-BADFF062307F}"/>
              </a:ext>
            </a:extLst>
          </p:cNvPr>
          <p:cNvPicPr>
            <a:picLocks noChangeAspect="1"/>
          </p:cNvPicPr>
          <p:nvPr/>
        </p:nvPicPr>
        <p:blipFill>
          <a:blip r:embed="rId3"/>
          <a:stretch>
            <a:fillRect/>
          </a:stretch>
        </p:blipFill>
        <p:spPr>
          <a:xfrm>
            <a:off x="9401908" y="340336"/>
            <a:ext cx="1652955" cy="1370868"/>
          </a:xfrm>
          <a:prstGeom prst="rect">
            <a:avLst/>
          </a:prstGeom>
        </p:spPr>
      </p:pic>
      <p:pic>
        <p:nvPicPr>
          <p:cNvPr id="5" name="Picture 4" descr="A map of a city with many colored spots&#10;&#10;Description automatically generated">
            <a:extLst>
              <a:ext uri="{FF2B5EF4-FFF2-40B4-BE49-F238E27FC236}">
                <a16:creationId xmlns:a16="http://schemas.microsoft.com/office/drawing/2014/main" id="{D577D873-0017-402B-7DEC-918672547157}"/>
              </a:ext>
            </a:extLst>
          </p:cNvPr>
          <p:cNvPicPr>
            <a:picLocks noChangeAspect="1"/>
          </p:cNvPicPr>
          <p:nvPr/>
        </p:nvPicPr>
        <p:blipFill>
          <a:blip r:embed="rId4"/>
          <a:stretch>
            <a:fillRect/>
          </a:stretch>
        </p:blipFill>
        <p:spPr>
          <a:xfrm>
            <a:off x="2942467" y="2059841"/>
            <a:ext cx="6300071" cy="3793692"/>
          </a:xfrm>
          <a:prstGeom prst="rect">
            <a:avLst/>
          </a:prstGeom>
        </p:spPr>
      </p:pic>
    </p:spTree>
    <p:extLst>
      <p:ext uri="{BB962C8B-B14F-4D97-AF65-F5344CB8AC3E}">
        <p14:creationId xmlns:p14="http://schemas.microsoft.com/office/powerpoint/2010/main" val="2524680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D9A6C-9120-825C-24A6-46D75D4996AD}"/>
              </a:ext>
            </a:extLst>
          </p:cNvPr>
          <p:cNvSpPr>
            <a:spLocks noGrp="1"/>
          </p:cNvSpPr>
          <p:nvPr>
            <p:ph type="title"/>
          </p:nvPr>
        </p:nvSpPr>
        <p:spPr/>
        <p:txBody>
          <a:bodyPr/>
          <a:lstStyle/>
          <a:p>
            <a:r>
              <a:rPr lang="en-US"/>
              <a:t>More Visualizations.....</a:t>
            </a:r>
          </a:p>
        </p:txBody>
      </p:sp>
      <p:pic>
        <p:nvPicPr>
          <p:cNvPr id="4" name="Content Placeholder 3" descr="A person sitting in a field of yellow flowers&#10;&#10;Description automatically generated">
            <a:extLst>
              <a:ext uri="{FF2B5EF4-FFF2-40B4-BE49-F238E27FC236}">
                <a16:creationId xmlns:a16="http://schemas.microsoft.com/office/drawing/2014/main" id="{F59484D3-1A84-BE73-E01B-6C6777741A78}"/>
              </a:ext>
            </a:extLst>
          </p:cNvPr>
          <p:cNvPicPr>
            <a:picLocks noGrp="1" noChangeAspect="1"/>
          </p:cNvPicPr>
          <p:nvPr>
            <p:ph idx="1"/>
          </p:nvPr>
        </p:nvPicPr>
        <p:blipFill>
          <a:blip r:embed="rId3"/>
          <a:stretch>
            <a:fillRect/>
          </a:stretch>
        </p:blipFill>
        <p:spPr>
          <a:xfrm>
            <a:off x="9340416" y="251225"/>
            <a:ext cx="1715234" cy="1411167"/>
          </a:xfrm>
        </p:spPr>
      </p:pic>
      <p:pic>
        <p:nvPicPr>
          <p:cNvPr id="3" name="Picture 2" descr="A blue and orange circle with text&#10;&#10;Description automatically generated">
            <a:extLst>
              <a:ext uri="{FF2B5EF4-FFF2-40B4-BE49-F238E27FC236}">
                <a16:creationId xmlns:a16="http://schemas.microsoft.com/office/drawing/2014/main" id="{A6757C8E-2E2B-4326-3D92-25C76374F54D}"/>
              </a:ext>
            </a:extLst>
          </p:cNvPr>
          <p:cNvPicPr>
            <a:picLocks noChangeAspect="1"/>
          </p:cNvPicPr>
          <p:nvPr/>
        </p:nvPicPr>
        <p:blipFill>
          <a:blip r:embed="rId4"/>
          <a:stretch>
            <a:fillRect/>
          </a:stretch>
        </p:blipFill>
        <p:spPr>
          <a:xfrm>
            <a:off x="2239425" y="2144648"/>
            <a:ext cx="2890214" cy="3088004"/>
          </a:xfrm>
          <a:prstGeom prst="rect">
            <a:avLst/>
          </a:prstGeom>
        </p:spPr>
      </p:pic>
      <p:pic>
        <p:nvPicPr>
          <p:cNvPr id="7" name="Picture 6" descr="A pie chart with numbers and a number of different colors&#10;&#10;Description automatically generated">
            <a:extLst>
              <a:ext uri="{FF2B5EF4-FFF2-40B4-BE49-F238E27FC236}">
                <a16:creationId xmlns:a16="http://schemas.microsoft.com/office/drawing/2014/main" id="{11270BC8-9851-F733-9C7F-7A2897351679}"/>
              </a:ext>
            </a:extLst>
          </p:cNvPr>
          <p:cNvPicPr>
            <a:picLocks noChangeAspect="1"/>
          </p:cNvPicPr>
          <p:nvPr/>
        </p:nvPicPr>
        <p:blipFill>
          <a:blip r:embed="rId5"/>
          <a:stretch>
            <a:fillRect/>
          </a:stretch>
        </p:blipFill>
        <p:spPr>
          <a:xfrm>
            <a:off x="7463480" y="2148133"/>
            <a:ext cx="2856469" cy="3097192"/>
          </a:xfrm>
          <a:prstGeom prst="rect">
            <a:avLst/>
          </a:prstGeom>
        </p:spPr>
      </p:pic>
    </p:spTree>
    <p:extLst>
      <p:ext uri="{BB962C8B-B14F-4D97-AF65-F5344CB8AC3E}">
        <p14:creationId xmlns:p14="http://schemas.microsoft.com/office/powerpoint/2010/main" val="3524433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BE203-7832-5D44-7E85-E3E9A2321310}"/>
              </a:ext>
            </a:extLst>
          </p:cNvPr>
          <p:cNvSpPr>
            <a:spLocks noGrp="1"/>
          </p:cNvSpPr>
          <p:nvPr>
            <p:ph type="title"/>
          </p:nvPr>
        </p:nvSpPr>
        <p:spPr/>
        <p:txBody>
          <a:bodyPr/>
          <a:lstStyle/>
          <a:p>
            <a:r>
              <a:rPr lang="en-US"/>
              <a:t>AND MORE...</a:t>
            </a:r>
          </a:p>
        </p:txBody>
      </p:sp>
      <p:pic>
        <p:nvPicPr>
          <p:cNvPr id="4" name="Picture 3" descr="A pie chart with numbers and text&#10;&#10;Description automatically generated">
            <a:extLst>
              <a:ext uri="{FF2B5EF4-FFF2-40B4-BE49-F238E27FC236}">
                <a16:creationId xmlns:a16="http://schemas.microsoft.com/office/drawing/2014/main" id="{6EF7FCEE-D7CF-73D9-D627-F48F0B4B064A}"/>
              </a:ext>
            </a:extLst>
          </p:cNvPr>
          <p:cNvPicPr>
            <a:picLocks noChangeAspect="1"/>
          </p:cNvPicPr>
          <p:nvPr/>
        </p:nvPicPr>
        <p:blipFill>
          <a:blip r:embed="rId3"/>
          <a:stretch>
            <a:fillRect/>
          </a:stretch>
        </p:blipFill>
        <p:spPr>
          <a:xfrm>
            <a:off x="2603157" y="2323187"/>
            <a:ext cx="2743200" cy="2829464"/>
          </a:xfrm>
          <a:prstGeom prst="rect">
            <a:avLst/>
          </a:prstGeom>
        </p:spPr>
      </p:pic>
      <p:pic>
        <p:nvPicPr>
          <p:cNvPr id="6" name="Picture 5" descr="A pie chart with different colored circles&#10;&#10;Description automatically generated">
            <a:extLst>
              <a:ext uri="{FF2B5EF4-FFF2-40B4-BE49-F238E27FC236}">
                <a16:creationId xmlns:a16="http://schemas.microsoft.com/office/drawing/2014/main" id="{1C217A58-F77E-7082-7F41-AB5A519F1531}"/>
              </a:ext>
            </a:extLst>
          </p:cNvPr>
          <p:cNvPicPr>
            <a:picLocks noChangeAspect="1"/>
          </p:cNvPicPr>
          <p:nvPr/>
        </p:nvPicPr>
        <p:blipFill>
          <a:blip r:embed="rId4"/>
          <a:stretch>
            <a:fillRect/>
          </a:stretch>
        </p:blipFill>
        <p:spPr>
          <a:xfrm>
            <a:off x="7154562" y="2324892"/>
            <a:ext cx="2835875" cy="2826052"/>
          </a:xfrm>
          <a:prstGeom prst="rect">
            <a:avLst/>
          </a:prstGeom>
        </p:spPr>
      </p:pic>
    </p:spTree>
    <p:extLst>
      <p:ext uri="{BB962C8B-B14F-4D97-AF65-F5344CB8AC3E}">
        <p14:creationId xmlns:p14="http://schemas.microsoft.com/office/powerpoint/2010/main" val="3183004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596A8-08F5-12F2-52F9-7923D604C8EE}"/>
              </a:ext>
            </a:extLst>
          </p:cNvPr>
          <p:cNvSpPr>
            <a:spLocks noGrp="1"/>
          </p:cNvSpPr>
          <p:nvPr>
            <p:ph type="title"/>
          </p:nvPr>
        </p:nvSpPr>
        <p:spPr/>
        <p:txBody>
          <a:bodyPr/>
          <a:lstStyle/>
          <a:p>
            <a:r>
              <a:rPr lang="en-US"/>
              <a:t>And more.....</a:t>
            </a:r>
          </a:p>
        </p:txBody>
      </p:sp>
      <p:pic>
        <p:nvPicPr>
          <p:cNvPr id="4" name="Content Placeholder 3" descr="A graph of blue lines&#10;&#10;Description automatically generated">
            <a:extLst>
              <a:ext uri="{FF2B5EF4-FFF2-40B4-BE49-F238E27FC236}">
                <a16:creationId xmlns:a16="http://schemas.microsoft.com/office/drawing/2014/main" id="{59736B3F-42AE-78A7-9871-8D0ECAB22899}"/>
              </a:ext>
            </a:extLst>
          </p:cNvPr>
          <p:cNvPicPr>
            <a:picLocks noGrp="1" noChangeAspect="1"/>
          </p:cNvPicPr>
          <p:nvPr>
            <p:ph idx="1"/>
          </p:nvPr>
        </p:nvPicPr>
        <p:blipFill>
          <a:blip r:embed="rId2"/>
          <a:stretch>
            <a:fillRect/>
          </a:stretch>
        </p:blipFill>
        <p:spPr>
          <a:xfrm>
            <a:off x="2698612" y="1950436"/>
            <a:ext cx="6798129" cy="3986908"/>
          </a:xfrm>
        </p:spPr>
      </p:pic>
      <p:pic>
        <p:nvPicPr>
          <p:cNvPr id="6" name="Picture 5" descr="A person lying in a field of flowers&#10;&#10;Description automatically generated">
            <a:extLst>
              <a:ext uri="{FF2B5EF4-FFF2-40B4-BE49-F238E27FC236}">
                <a16:creationId xmlns:a16="http://schemas.microsoft.com/office/drawing/2014/main" id="{B4CA51AD-57D1-B514-95AC-1685A12C17EE}"/>
              </a:ext>
            </a:extLst>
          </p:cNvPr>
          <p:cNvPicPr>
            <a:picLocks noChangeAspect="1"/>
          </p:cNvPicPr>
          <p:nvPr/>
        </p:nvPicPr>
        <p:blipFill>
          <a:blip r:embed="rId3"/>
          <a:stretch>
            <a:fillRect/>
          </a:stretch>
        </p:blipFill>
        <p:spPr>
          <a:xfrm>
            <a:off x="9434145" y="293810"/>
            <a:ext cx="1623646" cy="1323243"/>
          </a:xfrm>
          <a:prstGeom prst="rect">
            <a:avLst/>
          </a:prstGeom>
        </p:spPr>
      </p:pic>
    </p:spTree>
    <p:extLst>
      <p:ext uri="{BB962C8B-B14F-4D97-AF65-F5344CB8AC3E}">
        <p14:creationId xmlns:p14="http://schemas.microsoft.com/office/powerpoint/2010/main" val="2438757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Application>Microsoft Office PowerPoint</Application>
  <PresentationFormat>Widescreen</PresentationFormat>
  <Slides>19</Slides>
  <Notes>6</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Gallery</vt:lpstr>
      <vt:lpstr>Crime pattern Mining</vt:lpstr>
      <vt:lpstr>Introduction &amp; Problem Statement</vt:lpstr>
      <vt:lpstr>Methodologies</vt:lpstr>
      <vt:lpstr>Data Collection &amp; Pre-processing</vt:lpstr>
      <vt:lpstr>Pre-processing</vt:lpstr>
      <vt:lpstr>Visualization of data</vt:lpstr>
      <vt:lpstr>More Visualizations.....</vt:lpstr>
      <vt:lpstr>AND MORE...</vt:lpstr>
      <vt:lpstr>And more.....</vt:lpstr>
      <vt:lpstr>Categorizing crime</vt:lpstr>
      <vt:lpstr>Visualizations of categories</vt:lpstr>
      <vt:lpstr>PATTERN MINING</vt:lpstr>
      <vt:lpstr>Interesting patterns</vt:lpstr>
      <vt:lpstr>Interesting rules</vt:lpstr>
      <vt:lpstr>Dissimilarity between FI SETS</vt:lpstr>
      <vt:lpstr>Understanding Crime Trends in Los Angeles</vt:lpstr>
      <vt:lpstr>Implementing lstm to predict crime trend</vt:lpstr>
      <vt:lpstr>FUture work(Can be done)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Crime pattern Mining</dc:title>
  <dc:creator>Buchi, Sai Mourya</dc:creator>
  <cp:revision>3</cp:revision>
  <dcterms:created xsi:type="dcterms:W3CDTF">2023-12-04T01:02:24Z</dcterms:created>
  <dcterms:modified xsi:type="dcterms:W3CDTF">2023-12-15T04:55:06Z</dcterms:modified>
</cp:coreProperties>
</file>

<file path=docProps/thumbnail.jpeg>
</file>